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6.jpg" ContentType="image/png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64" r:id="rId3"/>
    <p:sldId id="263" r:id="rId4"/>
    <p:sldId id="267" r:id="rId5"/>
    <p:sldId id="268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00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3F16DA-33B8-3243-B175-07562FFE6787}" v="1" dt="2026-04-22T17:17:02.6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81"/>
    <p:restoredTop sz="94737"/>
  </p:normalViewPr>
  <p:slideViewPr>
    <p:cSldViewPr snapToGrid="0" snapToObjects="1">
      <p:cViewPr varScale="1">
        <p:scale>
          <a:sx n="100" d="100"/>
          <a:sy n="100" d="100"/>
        </p:scale>
        <p:origin x="824" y="480"/>
      </p:cViewPr>
      <p:guideLst/>
    </p:cSldViewPr>
  </p:slideViewPr>
  <p:notesTextViewPr>
    <p:cViewPr>
      <p:scale>
        <a:sx n="1" d="1"/>
        <a:sy n="1" d="1"/>
      </p:scale>
      <p:origin x="0" y="-1632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6A5335-7555-4E45-B362-0EA0D3B90509}" type="datetimeFigureOut">
              <a:rPr lang="de-DE" smtClean="0"/>
              <a:t>22.04.26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B130B2-40B4-634E-B7AB-6847E946E4E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8608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 Besuchsdienst an der Universitätsmedizin Rostock konnte ausgeweitet werden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 Laufe des Jahre. Es sind aktuell 20 Ehrenamtliche auf 3 Stationen für die JHG im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Einsatz und schenken ihre Zeit den Patienten auf den Stationen. Der Besuchsdienst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richtet sich an alle Patientengruppen. Wöchentlich werden etwa zwei bis drei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Besuche bei verschiedenen Patienten durchgeführt. Die Besuche dauern ca. zwei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Stunden. Festzustellen ist, dass die Patienten durch die Besuche deutlich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entspannter sind. Auch für die Ehrenamtlerinnen selbst ist die Durchführung der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Besuchsdienste bei Patienten sehr ausfüllend, was sich als großer Gewinn für beide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Seiten darstellt. Die Ehrenamtlerinnen treffen sich regelmäßig mit unserer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Koordinatorin Anne Schafmayer - auch mit Unterstützung der UMR- und erhalten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dabei weitergehende Einblicke in andere Felder des Klinikbetriebes. Beispielsweise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referierte eine Klinikseelsorgerin bei einer Veranstaltung. Da sich der bürokratische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Aufwand in Grenzen hält, ist nicht ausgeschlossen, dass der Besuchsdienst noch auf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andere Stationen erweitert wird. Die Akquisition weiterer Ehrenamtlerinnen hat sich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bisher nicht als Problem dargestellt, da Interessierte über „Mund-zu-Mund-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Propaganda“ geworben werden können. Dass die Anzahl der Ehrenamtlerinnen stetig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wächst, liegt auch an den positiven Berichten in Fernsehen und Rundfunk begründet.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 ist die Etablierung eines „Stammtisches“ der Ehrenamtlerinnen aufgrund des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guten Miteinanders. Die Ehrenamtlichen haben in diesem Jahr am bundesweiten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Vorlesetag teilgenommen in der Klinik. Zusätzlich wurden auch in diesem Jahr mit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 Ehrenamtlichen in der UMR wieder Päckchen für die Weihnachtstrucker gepackt.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Anne Schafmayer nimmt an Fortbildungen, wie angeboten über die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Schwesternschaft, teil und und wir nehmen an Ausschreibungen für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Fördermöglichkeiten teil. Dieses beispielsweise zur Finanzierung der Anschaffung</a:t>
            </a:r>
          </a:p>
          <a:p>
            <a:r>
              <a:rPr lang="de-D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weiterer roten Jacken und T-Shirts für neu hinzukommende Ehrenamtlerinnen.</a:t>
            </a: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B130B2-40B4-634E-B7AB-6847E946E4EE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6303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9C7164-CE25-974F-A862-854AEF162E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2810D66-70E8-B943-904F-0A254E7E2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5454EEC-B87C-634B-94F1-128727D72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B40D0-CCAD-1445-B487-9C274DA3926C}" type="datetimeFigureOut">
              <a:rPr lang="de-DE" smtClean="0"/>
              <a:t>22.04.26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15F31E2-B76C-C044-BD96-66F0C893F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DD909C5-FD76-294F-BC91-F4CFA5DCE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8504-9F63-1742-93FE-32562C915F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4250303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E1C3D0-2E6B-4C4F-BDD2-F7EC274B5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46EF59D-F6A2-9142-94D4-5E24885072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5F5D896-C3DE-4143-8322-F49926570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B40D0-CCAD-1445-B487-9C274DA3926C}" type="datetimeFigureOut">
              <a:rPr lang="de-DE" smtClean="0"/>
              <a:t>22.04.26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D9E0A85-718F-A946-AF3B-813B3EFB4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8C50AF0-16F5-AF49-9639-47A3557DC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8504-9F63-1742-93FE-32562C915F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134414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30BE22A-2FF3-6D47-B174-EA05AFDDF9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DE1150C-93EB-AC4D-A282-B5309C4213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DCDFA47-EAC9-B844-8BA6-C66D75F2B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B40D0-CCAD-1445-B487-9C274DA3926C}" type="datetimeFigureOut">
              <a:rPr lang="de-DE" smtClean="0"/>
              <a:t>22.04.26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299C5D6-D39D-F14F-8BFD-2CB0CA34F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EDE74E2-1AC3-2842-8067-4A81EC275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8504-9F63-1742-93FE-32562C915F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4833359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BC5866-822C-DA4A-9D6A-BD5832389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EF3F184-64A7-334E-96CB-A4ABD66FEF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E8ED46D-FD83-074D-9D8E-72AE6F41D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B40D0-CCAD-1445-B487-9C274DA3926C}" type="datetimeFigureOut">
              <a:rPr lang="de-DE" smtClean="0"/>
              <a:t>22.04.26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96428EF-4796-494C-B1EA-0C2A17CD1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2AB42FB-0B3B-144B-BB01-0287441A0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8504-9F63-1742-93FE-32562C915F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5229824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78D6CD-79C1-D64E-8B9F-63764A77B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309B289-29D8-774D-B941-2C6E7D8286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FB77FC2-F7DC-C347-8186-83FF0E441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B40D0-CCAD-1445-B487-9C274DA3926C}" type="datetimeFigureOut">
              <a:rPr lang="de-DE" smtClean="0"/>
              <a:t>22.04.26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93C6DCD-8ACA-EC41-955B-E8AEEF230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67ABD6-4F37-A94C-BD40-8CA036D8B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8504-9F63-1742-93FE-32562C915F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819684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356FB5-8D77-8C4E-9151-D856093A9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D5212D-901C-FB4B-88F3-59DF009A11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02650D9-B93A-434A-BE33-B9DE1AFA5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3AF0E5D-7B66-664B-B370-95F186306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B40D0-CCAD-1445-B487-9C274DA3926C}" type="datetimeFigureOut">
              <a:rPr lang="de-DE" smtClean="0"/>
              <a:t>22.04.26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C236A57-36DD-D948-AF25-06AE18E2C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534B19C-B51A-8E46-8028-A0A4EBE78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8504-9F63-1742-93FE-32562C915F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3932869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36CE93-8798-7247-B80A-1AFFC7324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EC35129-B313-DD4F-BF7A-1BDBEBBCD3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BAB06DA-C6CA-EB4C-A066-0A906A9F19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60321A5-AE4D-9B43-A4DB-D96F45FDE1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4ECB60D-FCD3-8C45-A73A-93B833493B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C8107E2-2953-2845-A3F5-2AFA7180B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B40D0-CCAD-1445-B487-9C274DA3926C}" type="datetimeFigureOut">
              <a:rPr lang="de-DE" smtClean="0"/>
              <a:t>22.04.26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E977565-4EF5-804D-9159-2FE667221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12A4612-88A7-964E-B26A-3926A74F5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8504-9F63-1742-93FE-32562C915F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2250217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9566F5-1092-834B-B04A-642D43F96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D6B7489-71A5-3545-B7FD-1B6BCD3AE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B40D0-CCAD-1445-B487-9C274DA3926C}" type="datetimeFigureOut">
              <a:rPr lang="de-DE" smtClean="0"/>
              <a:t>22.04.26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2A0249F-0639-B74D-883D-5AE904EC2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541FC8B-AADD-1D43-ACC1-4C2E447CE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8504-9F63-1742-93FE-32562C915F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512802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E62A2DA-C455-2C4B-BBF9-4F1EB8569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B40D0-CCAD-1445-B487-9C274DA3926C}" type="datetimeFigureOut">
              <a:rPr lang="de-DE" smtClean="0"/>
              <a:t>22.04.26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8FCE25A-77A5-E04C-9076-350880464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6A62A4A-2128-7942-B76D-B62998D39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8504-9F63-1742-93FE-32562C915F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7714698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11CA78-954F-4C4D-B911-5C40C01B5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53519C6-BAD8-9D45-8275-FDED8D3C6D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F8EFDB0-ECB7-5B41-947F-2330238B7A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152335F-B43F-464B-B157-4C6C46764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B40D0-CCAD-1445-B487-9C274DA3926C}" type="datetimeFigureOut">
              <a:rPr lang="de-DE" smtClean="0"/>
              <a:t>22.04.26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17F8223-A378-934F-8923-AC947E6F5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01CC891-6CB5-6541-84A9-648D39C0E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8504-9F63-1742-93FE-32562C915F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7576411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54ECE2-4FE8-6E45-8AE5-A549609AD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6749191-412C-A641-8024-EE037543BE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4DC6562-B822-C145-90B9-32F93422A6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4BBDBA4-6299-D742-BCE4-45CB9C3BF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B40D0-CCAD-1445-B487-9C274DA3926C}" type="datetimeFigureOut">
              <a:rPr lang="de-DE" smtClean="0"/>
              <a:t>22.04.26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66307E4-BFF6-BD45-9A42-9ECA869C8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76347E0-A40E-2E44-8D58-5A7E7DE1F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8504-9F63-1742-93FE-32562C915F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7868016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98ACD18-413E-7148-B8E3-002B1181E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86221F7-0A7A-6D44-9599-398227949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A873C19-CFEA-3147-AEA8-1DE0695164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B40D0-CCAD-1445-B487-9C274DA3926C}" type="datetimeFigureOut">
              <a:rPr lang="de-DE" smtClean="0"/>
              <a:t>22.04.26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D3E6381-8391-3D40-9E26-DFF0861D7B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C66B7A2-31B8-3548-9361-D8709E85F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1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620A7EE-1E18-AE46-9CF2-2BF629356C1D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451906" y="140404"/>
            <a:ext cx="3711171" cy="1482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6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7504B5-56BA-3B4B-BF2E-C138CEB98B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6032" y="1122363"/>
            <a:ext cx="9144000" cy="2387600"/>
          </a:xfrm>
        </p:spPr>
        <p:txBody>
          <a:bodyPr>
            <a:normAutofit/>
          </a:bodyPr>
          <a:lstStyle/>
          <a:p>
            <a:r>
              <a:rPr lang="de-DE" sz="6600" b="1" dirty="0"/>
              <a:t>Besuchsdienst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1A448DB-E97B-0945-A7BC-18668CD60F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8986" y="3602038"/>
            <a:ext cx="9906000" cy="2810794"/>
          </a:xfrm>
        </p:spPr>
        <p:txBody>
          <a:bodyPr>
            <a:normAutofit/>
          </a:bodyPr>
          <a:lstStyle/>
          <a:p>
            <a:r>
              <a:rPr lang="de-DE" dirty="0"/>
              <a:t>In Kooperation der Johanniter Hilfsgemeinschaft Rostock und der Universitätsmedizin Rostock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sz="2000" dirty="0">
                <a:solidFill>
                  <a:srgbClr val="CD0002"/>
                </a:solidFill>
              </a:rPr>
              <a:t>„Zeit, die wir uns nehmen, ist Zeit, die uns etwas gibt“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BA3092A-0D74-F04C-8A17-71FAA93BF3FF}"/>
              </a:ext>
            </a:extLst>
          </p:cNvPr>
          <p:cNvSpPr txBox="1"/>
          <p:nvPr/>
        </p:nvSpPr>
        <p:spPr>
          <a:xfrm>
            <a:off x="1123406" y="12827726"/>
            <a:ext cx="0" cy="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algn="l"/>
            <a:endParaRPr lang="de-DE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60449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6AF187-FB81-2444-9DE8-7487A2DDA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782" y="413253"/>
            <a:ext cx="10515600" cy="1325563"/>
          </a:xfrm>
        </p:spPr>
        <p:txBody>
          <a:bodyPr/>
          <a:lstStyle/>
          <a:p>
            <a:r>
              <a:rPr lang="de-DE" b="1" dirty="0"/>
              <a:t>Zahlen und Entwicklung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2B8F65-8D37-E849-9068-4B91C2C65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782" y="1630680"/>
            <a:ext cx="10515600" cy="5013960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de-DE" dirty="0"/>
              <a:t>Am 06.12.23 Auftaktveranstaltung mit 10 Ehrenamtlichen und Start des Besuchsdienstes auf der ersten Station </a:t>
            </a:r>
          </a:p>
          <a:p>
            <a:pPr>
              <a:lnSpc>
                <a:spcPct val="110000"/>
              </a:lnSpc>
            </a:pPr>
            <a:r>
              <a:rPr lang="de-DE" dirty="0"/>
              <a:t>Im Mai 2024 und September 2025 Ausweitung auf zwei weitere Stationen</a:t>
            </a:r>
          </a:p>
          <a:p>
            <a:pPr>
              <a:lnSpc>
                <a:spcPct val="110000"/>
              </a:lnSpc>
            </a:pPr>
            <a:r>
              <a:rPr lang="de-DE" dirty="0"/>
              <a:t>Mittlerweile haben wir 19 Ehrenamtliche im Team</a:t>
            </a:r>
          </a:p>
          <a:p>
            <a:pPr>
              <a:lnSpc>
                <a:spcPct val="100000"/>
              </a:lnSpc>
            </a:pPr>
            <a:r>
              <a:rPr lang="de-DE" dirty="0"/>
              <a:t>Besuche auf den Stationen 2-3 mal die Woche durch die Ehrenamtlichen, nachmittags oder vormittags, ca. 2 Stunden, insgesamt ca. 400 Besuchsstunden bei den Patienten im letzten Jahr</a:t>
            </a:r>
          </a:p>
          <a:p>
            <a:pPr>
              <a:lnSpc>
                <a:spcPct val="100000"/>
              </a:lnSpc>
            </a:pPr>
            <a:r>
              <a:rPr lang="de-DE" dirty="0"/>
              <a:t>Regelmäßige Treffen der Ehrenamtlichen zum Austausch und Vorstellung von Berufsfeldern in der Klinik (Seelsorge, Psychoonkologie,..)</a:t>
            </a:r>
          </a:p>
          <a:p>
            <a:pPr>
              <a:lnSpc>
                <a:spcPct val="100000"/>
              </a:lnSpc>
            </a:pPr>
            <a:r>
              <a:rPr lang="de-DE" dirty="0"/>
              <a:t>Teilnahme am Vorlesetag oder JUH Weihnachtstrucker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348430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 descr="Ein Bild, das Person, Kleidung, Im Haus, Lächeln enthält.&#10;&#10;KI-generierte Inhalte können fehlerhaft sein.">
            <a:extLst>
              <a:ext uri="{FF2B5EF4-FFF2-40B4-BE49-F238E27FC236}">
                <a16:creationId xmlns:a16="http://schemas.microsoft.com/office/drawing/2014/main" id="{EE49CAFF-FE2B-D0B6-F9B0-C513B8EDAD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2862" y="1960095"/>
            <a:ext cx="5924559" cy="4351338"/>
          </a:xfrm>
          <a:prstGeom prst="rect">
            <a:avLst/>
          </a:prstGeom>
        </p:spPr>
      </p:pic>
      <p:pic>
        <p:nvPicPr>
          <p:cNvPr id="7" name="Grafik 6" descr="Ein Bild, das Kleidung, Person, Im Haus, Mobiliar enthält.&#10;&#10;KI-generierte Inhalte können fehlerhaft sein.">
            <a:extLst>
              <a:ext uri="{FF2B5EF4-FFF2-40B4-BE49-F238E27FC236}">
                <a16:creationId xmlns:a16="http://schemas.microsoft.com/office/drawing/2014/main" id="{22A3F147-3CDC-67B1-AE6B-B8621189AC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579" y="2070846"/>
            <a:ext cx="2609658" cy="4640029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D338A948-9C69-440F-1AF3-276A14201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782" y="413253"/>
            <a:ext cx="7744630" cy="1325563"/>
          </a:xfrm>
        </p:spPr>
        <p:txBody>
          <a:bodyPr/>
          <a:lstStyle/>
          <a:p>
            <a:r>
              <a:rPr lang="de-DE" b="1" dirty="0"/>
              <a:t>Vorlesetag und Pakete für die Weihnachtstrucker der JUH</a:t>
            </a:r>
          </a:p>
        </p:txBody>
      </p:sp>
    </p:spTree>
    <p:extLst>
      <p:ext uri="{BB962C8B-B14F-4D97-AF65-F5344CB8AC3E}">
        <p14:creationId xmlns:p14="http://schemas.microsoft.com/office/powerpoint/2010/main" val="183955587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nhaltsplatzhalter 7" descr="Ein Bild, das Person, Kleidung, Geschirr, Menschliches Gesicht enthält.&#10;&#10;KI-generierte Inhalte können fehlerhaft sein.">
            <a:extLst>
              <a:ext uri="{FF2B5EF4-FFF2-40B4-BE49-F238E27FC236}">
                <a16:creationId xmlns:a16="http://schemas.microsoft.com/office/drawing/2014/main" id="{2AB1E47F-22FA-4B73-B429-AD1F629F9E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66156" y="2120666"/>
            <a:ext cx="4524563" cy="3393422"/>
          </a:xfrm>
          <a:prstGeom prst="rect">
            <a:avLst/>
          </a:prstGeom>
        </p:spPr>
      </p:pic>
      <p:pic>
        <p:nvPicPr>
          <p:cNvPr id="4" name="Grafik 3" descr="Ein Bild, das Text, Kleidung, Menschliches Gesicht, Person enthält.&#10;&#10;KI-generierte Inhalte können fehlerhaft sein.">
            <a:extLst>
              <a:ext uri="{FF2B5EF4-FFF2-40B4-BE49-F238E27FC236}">
                <a16:creationId xmlns:a16="http://schemas.microsoft.com/office/drawing/2014/main" id="{074F3903-FE48-C66E-9D17-15697A4419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569" y="2390402"/>
            <a:ext cx="5336084" cy="2853951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1684A92A-3B88-4008-83B8-47CA727A8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782" y="413253"/>
            <a:ext cx="10515600" cy="1325563"/>
          </a:xfrm>
        </p:spPr>
        <p:txBody>
          <a:bodyPr/>
          <a:lstStyle/>
          <a:p>
            <a:r>
              <a:rPr lang="de-DE" b="1" dirty="0"/>
              <a:t>Wertschätzung der Uniklinik</a:t>
            </a:r>
          </a:p>
        </p:txBody>
      </p:sp>
    </p:spTree>
    <p:extLst>
      <p:ext uri="{BB962C8B-B14F-4D97-AF65-F5344CB8AC3E}">
        <p14:creationId xmlns:p14="http://schemas.microsoft.com/office/powerpoint/2010/main" val="297303497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ext, Kleidung, Screenshot, Menschliches Gesicht enthält.&#10;&#10;Automatisch generierte Beschreibung">
            <a:extLst>
              <a:ext uri="{FF2B5EF4-FFF2-40B4-BE49-F238E27FC236}">
                <a16:creationId xmlns:a16="http://schemas.microsoft.com/office/drawing/2014/main" id="{9C556322-0489-4A43-A4F8-77528B3273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555" b="11111"/>
          <a:stretch/>
        </p:blipFill>
        <p:spPr>
          <a:xfrm>
            <a:off x="4331978" y="1690688"/>
            <a:ext cx="3161109" cy="4343400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CC8214AD-335D-6748-BB6F-E92109A2B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237" y="365125"/>
            <a:ext cx="10515600" cy="1325563"/>
          </a:xfrm>
        </p:spPr>
        <p:txBody>
          <a:bodyPr/>
          <a:lstStyle/>
          <a:p>
            <a:r>
              <a:rPr lang="de-DE" b="1" dirty="0" err="1"/>
              <a:t>Social</a:t>
            </a:r>
            <a:r>
              <a:rPr lang="de-DE" b="1" dirty="0"/>
              <a:t> Media und Presse</a:t>
            </a:r>
          </a:p>
        </p:txBody>
      </p:sp>
      <p:pic>
        <p:nvPicPr>
          <p:cNvPr id="6" name="Grafik 5" descr="Ein Bild, das Text, Menschliches Gesicht, Person, Kleidung enthält.&#10;&#10;KI-generierte Inhalte können fehlerhaft sein.">
            <a:extLst>
              <a:ext uri="{FF2B5EF4-FFF2-40B4-BE49-F238E27FC236}">
                <a16:creationId xmlns:a16="http://schemas.microsoft.com/office/drawing/2014/main" id="{241C7878-19CF-AB57-E84C-EC6452427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421" y="1401018"/>
            <a:ext cx="3259917" cy="5395353"/>
          </a:xfrm>
          <a:prstGeom prst="rect">
            <a:avLst/>
          </a:prstGeom>
        </p:spPr>
      </p:pic>
      <p:pic>
        <p:nvPicPr>
          <p:cNvPr id="9" name="Grafik 8" descr="Ein Bild, das Text, Kleidung, Person, Lächeln enthält.&#10;&#10;KI-generierte Inhalte können fehlerhaft sein.">
            <a:extLst>
              <a:ext uri="{FF2B5EF4-FFF2-40B4-BE49-F238E27FC236}">
                <a16:creationId xmlns:a16="http://schemas.microsoft.com/office/drawing/2014/main" id="{6F2CA5AD-DFAE-C440-D4A5-40675531B5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6204" y="1561957"/>
            <a:ext cx="3368034" cy="460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489472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425</Words>
  <Application>Microsoft Macintosh PowerPoint</Application>
  <PresentationFormat>Breitbild</PresentationFormat>
  <Paragraphs>42</Paragraphs>
  <Slides>5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Aptos</vt:lpstr>
      <vt:lpstr>Arial</vt:lpstr>
      <vt:lpstr>Calibri</vt:lpstr>
      <vt:lpstr>Calibri Light</vt:lpstr>
      <vt:lpstr>Office</vt:lpstr>
      <vt:lpstr>Besuchsdienst</vt:lpstr>
      <vt:lpstr>Zahlen und Entwicklung</vt:lpstr>
      <vt:lpstr>Vorlesetag und Pakete für die Weihnachtstrucker der JUH</vt:lpstr>
      <vt:lpstr>Wertschätzung der Uniklinik</vt:lpstr>
      <vt:lpstr>Social Media und Presse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Besuchsdienst</dc:title>
  <dc:creator>Anne-Sophie Schafmayer</dc:creator>
  <cp:lastModifiedBy>Franz Graf von Schwerin</cp:lastModifiedBy>
  <cp:revision>12</cp:revision>
  <cp:lastPrinted>2025-07-28T08:58:38Z</cp:lastPrinted>
  <dcterms:created xsi:type="dcterms:W3CDTF">2023-12-16T14:06:24Z</dcterms:created>
  <dcterms:modified xsi:type="dcterms:W3CDTF">2026-04-22T17:17:12Z</dcterms:modified>
</cp:coreProperties>
</file>